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87" r:id="rId6"/>
    <p:sldId id="288" r:id="rId7"/>
    <p:sldId id="281" r:id="rId8"/>
    <p:sldId id="305" r:id="rId9"/>
    <p:sldId id="286" r:id="rId10"/>
    <p:sldId id="290" r:id="rId11"/>
    <p:sldId id="291" r:id="rId12"/>
    <p:sldId id="285" r:id="rId13"/>
    <p:sldId id="28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B95659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7" autoAdjust="0"/>
    <p:restoredTop sz="95665" autoAdjust="0"/>
  </p:normalViewPr>
  <p:slideViewPr>
    <p:cSldViewPr snapToGrid="0">
      <p:cViewPr varScale="1">
        <p:scale>
          <a:sx n="108" d="100"/>
          <a:sy n="108" d="100"/>
        </p:scale>
        <p:origin x="224" y="2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5EDDC-B455-4B05-BB78-3E76617C4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13749"/>
          <a:stretch/>
        </p:blipFill>
        <p:spPr>
          <a:xfrm>
            <a:off x="0" y="1878650"/>
            <a:ext cx="9144000" cy="478536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Traducción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Oral y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Escrita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3D425-4132-766B-11C5-FCB7CCAC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Genesis 11:1–9 </a:t>
            </a:r>
          </a:p>
        </p:txBody>
      </p:sp>
      <p:pic>
        <p:nvPicPr>
          <p:cNvPr id="35" name="Picture 34" descr="Close-up of a pyramid">
            <a:extLst>
              <a:ext uri="{FF2B5EF4-FFF2-40B4-BE49-F238E27FC236}">
                <a16:creationId xmlns:a16="http://schemas.microsoft.com/office/drawing/2014/main" id="{DC9A95C0-F67D-8F5B-17AC-FBC2EEFC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t="38333" r="23788" b="989"/>
          <a:stretch/>
        </p:blipFill>
        <p:spPr>
          <a:xfrm>
            <a:off x="-1119429" y="-345988"/>
            <a:ext cx="11380572" cy="72039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187975-498A-DF85-ACCB-697B45860361}"/>
              </a:ext>
            </a:extLst>
          </p:cNvPr>
          <p:cNvSpPr txBox="1"/>
          <p:nvPr/>
        </p:nvSpPr>
        <p:spPr>
          <a:xfrm>
            <a:off x="309693" y="0"/>
            <a:ext cx="465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Genesis 11:1–9</a:t>
            </a:r>
          </a:p>
        </p:txBody>
      </p:sp>
    </p:spTree>
    <p:extLst>
      <p:ext uri="{BB962C8B-B14F-4D97-AF65-F5344CB8AC3E}">
        <p14:creationId xmlns:p14="http://schemas.microsoft.com/office/powerpoint/2010/main" val="165734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7A61-C6B3-046A-A2E1-40FE1A48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18" y="697857"/>
            <a:ext cx="7886700" cy="1385586"/>
          </a:xfrm>
        </p:spPr>
        <p:txBody>
          <a:bodyPr/>
          <a:lstStyle/>
          <a:p>
            <a:r>
              <a:rPr lang="en-US" dirty="0"/>
              <a:t>Más de 3,000 </a:t>
            </a:r>
            <a:r>
              <a:rPr lang="en-US" dirty="0" err="1"/>
              <a:t>grupos</a:t>
            </a:r>
            <a:r>
              <a:rPr lang="en-US" dirty="0"/>
              <a:t> </a:t>
            </a:r>
            <a:r>
              <a:rPr lang="en-US" dirty="0" err="1"/>
              <a:t>linguisticos</a:t>
            </a:r>
            <a:br>
              <a:rPr lang="en-US" dirty="0"/>
            </a:br>
            <a:r>
              <a:rPr lang="en-US" dirty="0"/>
              <a:t>no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ortografía</a:t>
            </a:r>
            <a:r>
              <a:rPr lang="en-US" dirty="0"/>
              <a:t> </a:t>
            </a:r>
            <a:r>
              <a:rPr lang="en-US" dirty="0" err="1"/>
              <a:t>completa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A picture containing person, people, group, crowd&#10;&#10;Description automatically generated">
            <a:extLst>
              <a:ext uri="{FF2B5EF4-FFF2-40B4-BE49-F238E27FC236}">
                <a16:creationId xmlns:a16="http://schemas.microsoft.com/office/drawing/2014/main" id="{CEBA683A-36F7-D782-F34C-66DA3259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86659"/>
            <a:ext cx="7772400" cy="3047714"/>
          </a:xfrm>
          <a:prstGeom prst="roundRect">
            <a:avLst/>
          </a:prstGeom>
          <a:ln w="57150">
            <a:solidFill>
              <a:srgbClr val="83A83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26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D54-5AD4-4C95-9C90-3A68E723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entre </a:t>
            </a:r>
            <a:r>
              <a:rPr lang="en-US" dirty="0" err="1"/>
              <a:t>comunidades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comunicación</a:t>
            </a:r>
            <a:r>
              <a:rPr lang="en-US" dirty="0"/>
              <a:t> oral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549E1-344B-4D15-9518-17BB9C2ADC41}"/>
              </a:ext>
            </a:extLst>
          </p:cNvPr>
          <p:cNvSpPr/>
          <p:nvPr/>
        </p:nvSpPr>
        <p:spPr>
          <a:xfrm>
            <a:off x="393229" y="3672428"/>
            <a:ext cx="3987304" cy="2799060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Algunas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comunidades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8E676-8C0D-47F3-B96F-F5BF01C7D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757"/>
          <a:stretch/>
        </p:blipFill>
        <p:spPr>
          <a:xfrm>
            <a:off x="1226457" y="1390504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A254E08-C039-44D5-8964-211FE35D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59365"/>
              </p:ext>
            </p:extLst>
          </p:nvPr>
        </p:nvGraphicFramePr>
        <p:xfrm>
          <a:off x="506562" y="4581122"/>
          <a:ext cx="3760637" cy="173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0637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Respetan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mensajes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orales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Comunican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mensajes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importantes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oralmente</a:t>
                      </a:r>
                      <a:endParaRPr lang="en-US" sz="1800" b="0" dirty="0">
                        <a:solidFill>
                          <a:schemeClr val="tx2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Consideran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ideal la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comunicación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oral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2D81B-B350-4861-918B-669E30E13F8A}"/>
              </a:ext>
            </a:extLst>
          </p:cNvPr>
          <p:cNvSpPr/>
          <p:nvPr/>
        </p:nvSpPr>
        <p:spPr>
          <a:xfrm>
            <a:off x="4650133" y="3672427"/>
            <a:ext cx="4100638" cy="2799062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Comunidades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oral</a:t>
            </a:r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18D2D8A5-871E-43E3-86BB-07C3A198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92618"/>
              </p:ext>
            </p:extLst>
          </p:nvPr>
        </p:nvGraphicFramePr>
        <p:xfrm>
          <a:off x="4763467" y="4581122"/>
          <a:ext cx="4100638" cy="173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0638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Respetan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mensajes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escritos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Desean que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información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importante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sea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escrita</a:t>
                      </a:r>
                      <a:endParaRPr lang="en-US" sz="1800" b="0" dirty="0">
                        <a:solidFill>
                          <a:schemeClr val="tx2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Consideran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ideal la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comunicación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escrita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99F53C-4539-4A7A-8436-92719479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t="602" r="9696" b="-602"/>
          <a:stretch/>
        </p:blipFill>
        <p:spPr>
          <a:xfrm>
            <a:off x="5616493" y="1390504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00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B0E-5290-E675-F672-5ADD23BC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58" y="538913"/>
            <a:ext cx="7886700" cy="626742"/>
          </a:xfrm>
        </p:spPr>
        <p:txBody>
          <a:bodyPr/>
          <a:lstStyle/>
          <a:p>
            <a:pPr algn="r"/>
            <a:r>
              <a:rPr lang="en-US" dirty="0" err="1"/>
              <a:t>Traducción</a:t>
            </a:r>
            <a:r>
              <a:rPr lang="en-US" dirty="0"/>
              <a:t> </a:t>
            </a:r>
            <a:r>
              <a:rPr lang="en-US" dirty="0" err="1"/>
              <a:t>Escrita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B9948703-3C83-5B3A-59D4-EF8D6653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4" t="10901" r="12906" b="58829"/>
          <a:stretch/>
        </p:blipFill>
        <p:spPr>
          <a:xfrm>
            <a:off x="1052786" y="3822504"/>
            <a:ext cx="2556582" cy="240368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pic>
        <p:nvPicPr>
          <p:cNvPr id="6" name="Picture 5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9B63C2EF-BB09-BA23-0894-3E27C40A3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7" b="3581"/>
          <a:stretch/>
        </p:blipFill>
        <p:spPr>
          <a:xfrm>
            <a:off x="445818" y="1493751"/>
            <a:ext cx="3656625" cy="188165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866786-D0B3-9431-F1F7-A2904D031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20720" r="1224" b="2944"/>
          <a:stretch/>
        </p:blipFill>
        <p:spPr>
          <a:xfrm>
            <a:off x="4941728" y="1513743"/>
            <a:ext cx="3756454" cy="1861658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233AB2-BB48-BF41-89BE-4290FED93E22}"/>
              </a:ext>
            </a:extLst>
          </p:cNvPr>
          <p:cNvSpPr txBox="1">
            <a:spLocks/>
          </p:cNvSpPr>
          <p:nvPr/>
        </p:nvSpPr>
        <p:spPr>
          <a:xfrm>
            <a:off x="781050" y="538913"/>
            <a:ext cx="7886700" cy="626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 err="1"/>
              <a:t>Traducción</a:t>
            </a:r>
            <a:r>
              <a:rPr lang="en-US" dirty="0"/>
              <a:t> Oral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BA671-685A-5CB8-83FE-8D730F3AA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0724"/>
          <a:stretch/>
        </p:blipFill>
        <p:spPr>
          <a:xfrm>
            <a:off x="5670560" y="3723489"/>
            <a:ext cx="2317028" cy="2589933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</p:spTree>
    <p:extLst>
      <p:ext uri="{BB962C8B-B14F-4D97-AF65-F5344CB8AC3E}">
        <p14:creationId xmlns:p14="http://schemas.microsoft.com/office/powerpoint/2010/main" val="303621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91DBA-B30F-4600-A0FD-D51DE2FC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25" y="2163214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15023-6CC4-423F-8A3B-C82C3E4124F4}"/>
              </a:ext>
            </a:extLst>
          </p:cNvPr>
          <p:cNvSpPr txBox="1"/>
          <p:nvPr/>
        </p:nvSpPr>
        <p:spPr>
          <a:xfrm>
            <a:off x="306277" y="4017773"/>
            <a:ext cx="2873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glesia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local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06EF6A-F650-4A7A-A7FD-FE57923506C3}"/>
              </a:ext>
            </a:extLst>
          </p:cNvPr>
          <p:cNvSpPr/>
          <p:nvPr/>
        </p:nvSpPr>
        <p:spPr>
          <a:xfrm>
            <a:off x="3328317" y="2534131"/>
            <a:ext cx="792719" cy="1057974"/>
          </a:xfrm>
          <a:prstGeom prst="rightArrow">
            <a:avLst>
              <a:gd name="adj1" fmla="val 5617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A2E853-883C-47FB-A71C-072334F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 err="1"/>
              <a:t>Quíen</a:t>
            </a:r>
            <a:r>
              <a:rPr lang="en-US" dirty="0"/>
              <a:t> decide?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4C6FF-A603-4D2D-A3A9-2595CFDA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01" y="1831422"/>
            <a:ext cx="4363474" cy="2447961"/>
          </a:xfrm>
          <a:prstGeom prst="roundRect">
            <a:avLst>
              <a:gd name="adj" fmla="val 1044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1853D-D3B3-2735-B51F-532F43C8DBFB}"/>
              </a:ext>
            </a:extLst>
          </p:cNvPr>
          <p:cNvSpPr txBox="1"/>
          <p:nvPr/>
        </p:nvSpPr>
        <p:spPr>
          <a:xfrm>
            <a:off x="3005208" y="4730522"/>
            <a:ext cx="4866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 </a:t>
            </a:r>
            <a:r>
              <a:rPr lang="en-US" b="1" dirty="0" err="1"/>
              <a:t>creyentes</a:t>
            </a:r>
            <a:r>
              <a:rPr lang="en-US" b="1" dirty="0"/>
              <a:t> de las </a:t>
            </a:r>
            <a:r>
              <a:rPr lang="en-US" b="1" dirty="0" err="1"/>
              <a:t>iglesias</a:t>
            </a:r>
            <a:r>
              <a:rPr lang="en-US" b="1" dirty="0"/>
              <a:t> locales que </a:t>
            </a:r>
            <a:r>
              <a:rPr lang="en-US" b="1" dirty="0" err="1"/>
              <a:t>estan</a:t>
            </a:r>
            <a:r>
              <a:rPr lang="en-US" b="1" dirty="0"/>
              <a:t> </a:t>
            </a:r>
            <a:r>
              <a:rPr lang="en-US" b="1" dirty="0" err="1"/>
              <a:t>invertidos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traducer las </a:t>
            </a:r>
            <a:r>
              <a:rPr lang="en-US" b="1" dirty="0" err="1"/>
              <a:t>escrituras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lenguage</a:t>
            </a:r>
            <a:r>
              <a:rPr lang="en-US" b="1" dirty="0"/>
              <a:t> maternal </a:t>
            </a:r>
            <a:r>
              <a:rPr lang="en-US" b="1" dirty="0" err="1"/>
              <a:t>deciden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5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D8FF41-FB82-4F58-2977-D82350BB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2" t="58555" r="18740" b="384"/>
          <a:stretch/>
        </p:blipFill>
        <p:spPr>
          <a:xfrm>
            <a:off x="1952368" y="1320112"/>
            <a:ext cx="4856205" cy="1830862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C7BDA-30B5-1CD7-544B-3CC759E5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98591"/>
          </a:xfrm>
        </p:spPr>
        <p:txBody>
          <a:bodyPr/>
          <a:lstStyle/>
          <a:p>
            <a:r>
              <a:rPr lang="en-US" sz="3200" b="1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/>
              <a:t>Que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considerar</a:t>
            </a:r>
            <a:r>
              <a:rPr lang="en-US" dirty="0"/>
              <a:t> la </a:t>
            </a:r>
            <a:r>
              <a:rPr lang="en-US" dirty="0" err="1"/>
              <a:t>iglesia</a:t>
            </a:r>
            <a:r>
              <a:rPr lang="en-US" dirty="0"/>
              <a:t> local?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F59D7-2176-947A-1CDB-083409636249}"/>
              </a:ext>
            </a:extLst>
          </p:cNvPr>
          <p:cNvSpPr txBox="1"/>
          <p:nvPr/>
        </p:nvSpPr>
        <p:spPr>
          <a:xfrm>
            <a:off x="1671674" y="3552940"/>
            <a:ext cx="6270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/>
              <a:t>Ha </a:t>
            </a:r>
            <a:r>
              <a:rPr lang="en-US" dirty="0" err="1"/>
              <a:t>habido</a:t>
            </a:r>
            <a:r>
              <a:rPr lang="en-US" dirty="0"/>
              <a:t> un </a:t>
            </a:r>
            <a:r>
              <a:rPr lang="en-US" dirty="0" err="1"/>
              <a:t>lenguage</a:t>
            </a:r>
            <a:r>
              <a:rPr lang="en-US" dirty="0"/>
              <a:t> </a:t>
            </a:r>
            <a:r>
              <a:rPr lang="en-US" dirty="0" err="1"/>
              <a:t>escrito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/>
              <a:t>A </a:t>
            </a:r>
            <a:r>
              <a:rPr lang="en-US" dirty="0" err="1"/>
              <a:t>caso</a:t>
            </a:r>
            <a:r>
              <a:rPr lang="en-US" dirty="0"/>
              <a:t> la </a:t>
            </a:r>
            <a:r>
              <a:rPr lang="en-US" dirty="0" err="1"/>
              <a:t>comunidad</a:t>
            </a:r>
            <a:r>
              <a:rPr lang="en-US" dirty="0"/>
              <a:t> lee y escribe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lengua</a:t>
            </a:r>
            <a:r>
              <a:rPr lang="en-US" dirty="0"/>
              <a:t>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¿Es </a:t>
            </a:r>
            <a:r>
              <a:rPr lang="en-US" dirty="0" err="1">
                <a:latin typeface="Arial" panose="020B0604020202020204" pitchFamily="34" charset="0"/>
                <a:ea typeface="MS Mincho" panose="02020609040205080304" pitchFamily="49" charset="-128"/>
              </a:rPr>
              <a:t>una</a:t>
            </a: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Arial" panose="020B0604020202020204" pitchFamily="34" charset="0"/>
                <a:ea typeface="MS Mincho" panose="02020609040205080304" pitchFamily="49" charset="-128"/>
              </a:rPr>
              <a:t>practica</a:t>
            </a: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Arial" panose="020B0604020202020204" pitchFamily="34" charset="0"/>
                <a:ea typeface="MS Mincho" panose="02020609040205080304" pitchFamily="49" charset="-128"/>
              </a:rPr>
              <a:t>común</a:t>
            </a: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/>
              <a:t>Ha </a:t>
            </a:r>
            <a:r>
              <a:rPr lang="en-US" dirty="0" err="1"/>
              <a:t>habido</a:t>
            </a:r>
            <a:r>
              <a:rPr lang="en-US" dirty="0"/>
              <a:t> </a:t>
            </a:r>
            <a:r>
              <a:rPr lang="en-US" dirty="0" err="1"/>
              <a:t>crecimiento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que sabe leer?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C23E-6208-8F02-5630-5737C9D6D5AE}"/>
              </a:ext>
            </a:extLst>
          </p:cNvPr>
          <p:cNvSpPr txBox="1"/>
          <p:nvPr/>
        </p:nvSpPr>
        <p:spPr>
          <a:xfrm>
            <a:off x="2941331" y="1320111"/>
            <a:ext cx="3261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BA93D"/>
                </a:solidFill>
              </a:rPr>
              <a:t>Traducción</a:t>
            </a:r>
            <a:r>
              <a:rPr lang="en-US" sz="2400" b="1" dirty="0">
                <a:solidFill>
                  <a:srgbClr val="FBA93D"/>
                </a:solidFill>
              </a:rPr>
              <a:t> </a:t>
            </a:r>
            <a:r>
              <a:rPr lang="en-US" sz="2400" b="1" dirty="0" err="1">
                <a:solidFill>
                  <a:srgbClr val="FBA93D"/>
                </a:solidFill>
              </a:rPr>
              <a:t>Escrita</a:t>
            </a:r>
            <a:endParaRPr lang="en-US" sz="2400" b="1" dirty="0">
              <a:solidFill>
                <a:srgbClr val="FBA9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1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E42A-B00D-C39A-966A-482AF10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/>
              <a:t>Que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considerar</a:t>
            </a:r>
            <a:r>
              <a:rPr lang="en-US" dirty="0"/>
              <a:t> la </a:t>
            </a:r>
            <a:r>
              <a:rPr lang="en-US" dirty="0" err="1"/>
              <a:t>iglesia</a:t>
            </a:r>
            <a:r>
              <a:rPr lang="en-US" dirty="0"/>
              <a:t> local?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C65A8-83A8-CDED-1D06-AC2F373D978A}"/>
              </a:ext>
            </a:extLst>
          </p:cNvPr>
          <p:cNvSpPr txBox="1"/>
          <p:nvPr/>
        </p:nvSpPr>
        <p:spPr>
          <a:xfrm>
            <a:off x="1800997" y="3691025"/>
            <a:ext cx="5542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la </a:t>
            </a:r>
            <a:r>
              <a:rPr lang="en-US" dirty="0" err="1"/>
              <a:t>comunidad</a:t>
            </a:r>
            <a:r>
              <a:rPr lang="en-US" dirty="0"/>
              <a:t> </a:t>
            </a:r>
            <a:r>
              <a:rPr lang="en-US" dirty="0" err="1"/>
              <a:t>escuchar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traducción</a:t>
            </a:r>
            <a:r>
              <a:rPr lang="en-US" dirty="0"/>
              <a:t> oral?</a:t>
            </a:r>
          </a:p>
          <a:p>
            <a:r>
              <a:rPr lang="en-US" dirty="0"/>
              <a:t>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/>
              <a:t>Que </a:t>
            </a:r>
            <a:r>
              <a:rPr lang="en-US" dirty="0" err="1"/>
              <a:t>prefiere</a:t>
            </a:r>
            <a:r>
              <a:rPr lang="en-US" dirty="0"/>
              <a:t> la </a:t>
            </a:r>
            <a:r>
              <a:rPr lang="en-US" dirty="0" err="1"/>
              <a:t>comunidad</a:t>
            </a:r>
            <a:r>
              <a:rPr lang="en-US" dirty="0"/>
              <a:t>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/>
              <a:t>A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desean</a:t>
            </a:r>
            <a:r>
              <a:rPr lang="en-US" dirty="0"/>
              <a:t> </a:t>
            </a:r>
            <a:r>
              <a:rPr lang="en-US" dirty="0" err="1"/>
              <a:t>alfabetismo</a:t>
            </a:r>
            <a:r>
              <a:rPr lang="en-US" dirty="0"/>
              <a:t>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 err="1"/>
              <a:t>Saben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traductores</a:t>
            </a:r>
            <a:r>
              <a:rPr lang="en-US" dirty="0"/>
              <a:t> leer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4920F-6B59-4E3D-01BB-94BD1E2E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6120" r="56072" b="38829"/>
          <a:stretch/>
        </p:blipFill>
        <p:spPr>
          <a:xfrm>
            <a:off x="2644346" y="1225603"/>
            <a:ext cx="4007080" cy="203132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380D9-9853-DE41-8211-DE1E25B8CAC0}"/>
              </a:ext>
            </a:extLst>
          </p:cNvPr>
          <p:cNvSpPr txBox="1"/>
          <p:nvPr/>
        </p:nvSpPr>
        <p:spPr>
          <a:xfrm>
            <a:off x="3330144" y="1225603"/>
            <a:ext cx="265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BA93D"/>
                </a:solidFill>
              </a:rPr>
              <a:t>Traducción</a:t>
            </a:r>
            <a:r>
              <a:rPr lang="en-US" sz="2400" b="1" dirty="0">
                <a:solidFill>
                  <a:srgbClr val="FBA93D"/>
                </a:solidFill>
              </a:rPr>
              <a:t> Oral</a:t>
            </a:r>
          </a:p>
        </p:txBody>
      </p:sp>
    </p:spTree>
    <p:extLst>
      <p:ext uri="{BB962C8B-B14F-4D97-AF65-F5344CB8AC3E}">
        <p14:creationId xmlns:p14="http://schemas.microsoft.com/office/powerpoint/2010/main" val="333927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D49765C-9A44-4D95-885E-2F4D59660A35}"/>
              </a:ext>
            </a:extLst>
          </p:cNvPr>
          <p:cNvSpPr/>
          <p:nvPr/>
        </p:nvSpPr>
        <p:spPr>
          <a:xfrm>
            <a:off x="4446814" y="1977081"/>
            <a:ext cx="4067297" cy="2189549"/>
          </a:xfrm>
          <a:prstGeom prst="wedgeRoundRectCallout">
            <a:avLst>
              <a:gd name="adj1" fmla="val -69418"/>
              <a:gd name="adj2" fmla="val 3397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hay </a:t>
            </a:r>
            <a:r>
              <a:rPr lang="en-US" sz="2200" b="1" dirty="0" err="1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ortografía</a:t>
            </a:r>
            <a:endParaRPr lang="en-US" sz="2200" b="1" dirty="0">
              <a:solidFill>
                <a:schemeClr val="accent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Traducir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escrito</a:t>
            </a:r>
            <a:endParaRPr lang="en-US" sz="20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Arial Black" panose="020B0A04020102020204" pitchFamily="34" charset="0"/>
              </a:rPr>
              <a:t>O</a:t>
            </a:r>
          </a:p>
          <a:p>
            <a:pPr algn="ctr"/>
            <a:r>
              <a:rPr lang="en-US" sz="2000" dirty="0" err="1">
                <a:solidFill>
                  <a:schemeClr val="tx2"/>
                </a:solidFill>
              </a:rPr>
              <a:t>Traducir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por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escrito</a:t>
            </a:r>
            <a:r>
              <a:rPr lang="en-US" sz="2000" dirty="0">
                <a:solidFill>
                  <a:schemeClr val="tx2"/>
                </a:solidFill>
              </a:rPr>
              <a:t> y </a:t>
            </a:r>
            <a:r>
              <a:rPr lang="en-US" sz="2000" dirty="0" err="1">
                <a:solidFill>
                  <a:schemeClr val="tx2"/>
                </a:solidFill>
              </a:rPr>
              <a:t>tambien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grabar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en</a:t>
            </a:r>
            <a:r>
              <a:rPr lang="en-US" sz="2000" dirty="0">
                <a:solidFill>
                  <a:schemeClr val="tx2"/>
                </a:solidFill>
              </a:rPr>
              <a:t> audio para </a:t>
            </a:r>
            <a:r>
              <a:rPr lang="en-US" sz="2000" dirty="0" err="1">
                <a:solidFill>
                  <a:schemeClr val="tx2"/>
                </a:solidFill>
              </a:rPr>
              <a:t>aquellos</a:t>
            </a:r>
            <a:r>
              <a:rPr lang="en-US" sz="2000" dirty="0">
                <a:solidFill>
                  <a:schemeClr val="tx2"/>
                </a:solidFill>
              </a:rPr>
              <a:t> que no </a:t>
            </a:r>
            <a:r>
              <a:rPr lang="en-US" sz="2000" dirty="0" err="1">
                <a:solidFill>
                  <a:schemeClr val="tx2"/>
                </a:solidFill>
              </a:rPr>
              <a:t>leen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8763AD2-5B8A-4A52-ABE3-AF0B7F5B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628650" y="2804399"/>
            <a:ext cx="2904008" cy="290485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2808-C557-4C1F-A78C-A2FF9A96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/>
              <a:t>son las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traducción</a:t>
            </a:r>
            <a:r>
              <a:rPr lang="en-US" dirty="0"/>
              <a:t>?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AB0030C-74EE-4ADE-8A59-5179646F5426}"/>
              </a:ext>
            </a:extLst>
          </p:cNvPr>
          <p:cNvSpPr/>
          <p:nvPr/>
        </p:nvSpPr>
        <p:spPr>
          <a:xfrm>
            <a:off x="4446814" y="4376603"/>
            <a:ext cx="4067297" cy="1690565"/>
          </a:xfrm>
          <a:prstGeom prst="wedgeRoundRectCallout">
            <a:avLst>
              <a:gd name="adj1" fmla="val -69692"/>
              <a:gd name="adj2" fmla="val -35003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 sz="22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no hay </a:t>
            </a:r>
            <a:r>
              <a:rPr lang="en-US" sz="2200" b="1" dirty="0" err="1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niguna</a:t>
            </a: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ortografía</a:t>
            </a: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algn="ctr">
              <a:spcAft>
                <a:spcPts val="600"/>
              </a:spcAft>
            </a:pPr>
            <a:endParaRPr lang="en-US" sz="22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Traducir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oralmente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2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ee82e44-1fa4-4144-8309-00fed2bf4198" xsi:nil="true"/>
    <SharedWithUsers xmlns="1a61c928-f5f6-4989-bd5d-cb8872a1b06d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E4E2CE4-6D98-4601-8D34-EDF0F7797166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3222</TotalTime>
  <Words>229</Words>
  <Application>Microsoft Macintosh PowerPoint</Application>
  <PresentationFormat>On-screen Show (4:3)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Office Theme</vt:lpstr>
      <vt:lpstr>PowerPoint Presentation</vt:lpstr>
      <vt:lpstr>Genesis 11:1–9 </vt:lpstr>
      <vt:lpstr>Más de 3,000 grupos linguisticos no tienen una ortografía completa </vt:lpstr>
      <vt:lpstr>Diferencias entre comunidades de comunicación oral</vt:lpstr>
      <vt:lpstr>Traducción Escrita </vt:lpstr>
      <vt:lpstr>¿Quíen decide?</vt:lpstr>
      <vt:lpstr>¿Que debe considerar la iglesia local?</vt:lpstr>
      <vt:lpstr>¿Que debe considerar la iglesia local?</vt:lpstr>
      <vt:lpstr>¿Cuales son las opciones para esta traducción?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202</cp:revision>
  <dcterms:created xsi:type="dcterms:W3CDTF">2019-03-18T18:21:25Z</dcterms:created>
  <dcterms:modified xsi:type="dcterms:W3CDTF">2023-10-25T02:21:28Z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  <property fmtid="{D5CDD505-2E9C-101B-9397-08002B2CF9AE}" pid="3" name="Order">
    <vt:lpwstr>535800.000000000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